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5" r:id="rId2"/>
    <p:sldId id="294" r:id="rId3"/>
    <p:sldId id="333" r:id="rId4"/>
    <p:sldId id="296" r:id="rId5"/>
    <p:sldId id="334" r:id="rId6"/>
    <p:sldId id="290" r:id="rId7"/>
    <p:sldId id="335" r:id="rId8"/>
    <p:sldId id="314" r:id="rId9"/>
    <p:sldId id="327" r:id="rId10"/>
    <p:sldId id="326" r:id="rId11"/>
    <p:sldId id="328" r:id="rId12"/>
    <p:sldId id="331" r:id="rId13"/>
    <p:sldId id="330" r:id="rId14"/>
    <p:sldId id="332" r:id="rId15"/>
    <p:sldId id="257" r:id="rId16"/>
    <p:sldId id="26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75" d="100"/>
          <a:sy n="75" d="100"/>
        </p:scale>
        <p:origin x="67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F09A9B-283A-476C-AF3C-38041A173A67}" type="datetimeFigureOut">
              <a:rPr lang="en-US" smtClean="0"/>
              <a:t>2/7/2019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03CB00-F8C9-4815-B960-FD1F47842B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083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2BEE3-119B-413F-B036-1F32FE066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96309E-DAFE-4E36-967D-910AC7FA5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27065-B287-4E04-AEA3-81202788C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AA563-E598-414A-874E-499A8006DB0D}" type="datetime1">
              <a:rPr lang="en-US" smtClean="0"/>
              <a:t>2/7/2019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D4A62-1691-42A9-BA3E-32B68CC81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Proprietary Information of  Windham Packaging, LLC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C125C-79EC-4074-A6D9-550A3DFC3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70A7A-35B3-4A4D-B55E-6B95698998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660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1FEEB-E130-4DA5-B075-CF25C5FDB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EE8FD7-C8C5-43D1-9746-22B01284A7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66ABA-3143-4C05-BEB7-ABC1DD906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5136D-AC70-481A-8513-E4B250A068A6}" type="datetime1">
              <a:rPr lang="en-US" smtClean="0"/>
              <a:t>2/7/2019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952B1-F834-46FB-B51E-A28AEBF85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Proprietary Information of  Windham Packaging, LLC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CA0BA-0648-4D51-B479-4C4AC6192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70A7A-35B3-4A4D-B55E-6B95698998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635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284DB1-A1F0-4261-97AD-D4D87D347A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2317FA-D2D9-4C39-8D5C-A5681CE7DD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8A739-02E6-45F7-A0AA-6F6F6FB42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4F6FB-0FB5-41B2-9F8E-4C49B511168F}" type="datetime1">
              <a:rPr lang="en-US" smtClean="0"/>
              <a:t>2/7/2019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E74D1-9961-409E-B120-3D34352C9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Proprietary Information of  Windham Packaging, LLC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A3E70-D048-4D47-8602-EF3C91516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70A7A-35B3-4A4D-B55E-6B95698998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585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09FB5-FD0B-4AE0-BE45-C7E796060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C5196-500E-41DA-82A3-D68DCE56E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C1930-C26E-4B2E-B7E7-54C5BDFEB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39EF8-4319-4B41-BDC5-6BAC259772A0}" type="datetime1">
              <a:rPr lang="en-US" smtClean="0"/>
              <a:t>2/7/2019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E7B1C-3A8A-4843-B4FF-25D54B866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Proprietary Information of  Windham Packaging, LLC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97D05-05BB-411B-95ED-5CDA9243A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70A7A-35B3-4A4D-B55E-6B95698998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511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D1BEE-5523-449D-BFAC-E00F19D86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7D800-B771-445C-AADE-056F7ABA0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69546-CD2C-4CDE-B172-5E51FE5E2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210FA-86D4-45E0-9997-E9E5914B5AAE}" type="datetime1">
              <a:rPr lang="en-US" smtClean="0"/>
              <a:t>2/7/2019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2FC78-507A-4D7B-93FC-495005DD1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Proprietary Information of  Windham Packaging, LLC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B707B-A47E-4CF0-BCAE-5103D61D7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70A7A-35B3-4A4D-B55E-6B95698998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415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6158E-32BC-4515-BA44-8EB97452C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E4405-C45D-4CE8-AD2D-CB2C0C68CC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8EB351-CD46-4E0F-BEDE-D124F6C62D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88492E-7409-4B8E-868B-ABE82D5BE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293CA-BC8A-4431-921D-E1F8D555536C}" type="datetime1">
              <a:rPr lang="en-US" smtClean="0"/>
              <a:t>2/7/2019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AFF8C1-A24F-42DA-A9B0-14D3B2E5B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Proprietary Information of  Windham Packaging, LLC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2464E7-F3BA-4051-8C54-BBB0C2045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70A7A-35B3-4A4D-B55E-6B95698998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896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5D0A5-CC61-4E4F-A5E5-490322E19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02F38-8579-4283-96B7-136984CDD2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60C40-E806-4215-A4C6-C13C57BF73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5F3579-CDCD-433F-A848-DB305F18E1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D58D55-C2E1-416A-9C2D-1042286CA9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ADF3A0-400B-4650-9111-12826AE76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39E22-6198-4C37-98E7-5F3DB776C25F}" type="datetime1">
              <a:rPr lang="en-US" smtClean="0"/>
              <a:t>2/7/2019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4B40C7-EC5B-43C9-B99B-733940C1F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Proprietary Information of  Windham Packaging, LLC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D29DD3-497F-4C9B-BBF7-7B7BF9BD2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70A7A-35B3-4A4D-B55E-6B95698998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9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A0682-B9BC-42A1-9F73-82CBFB0E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679B47-3D42-4845-AFC3-6F6E5CA57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25194-25EC-49E6-BE93-F13D205A3D42}" type="datetime1">
              <a:rPr lang="en-US" smtClean="0"/>
              <a:t>2/7/2019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C3A162-8D14-4102-8C29-C81D04472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Proprietary Information of  Windham Packaging, LLC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7AEB71-7CCB-4C98-BC12-9FA4583B2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70A7A-35B3-4A4D-B55E-6B95698998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1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7468FC-02D8-4480-BFC7-43EBD40DA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939C9-3CF3-408F-8279-265AD33BD4F2}" type="datetime1">
              <a:rPr lang="en-US" smtClean="0"/>
              <a:t>2/7/2019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7DE644-FBAB-46FF-9AEA-E10CF4B70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Proprietary Information of  Windham Packaging, LLC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33E5D-816C-4B05-8C95-DE3901AB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70A7A-35B3-4A4D-B55E-6B95698998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543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6365C-747C-4CAF-B77D-C9BD97C5A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AB73C-E061-4768-B93D-1ACF719E1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47E31E-1133-4EE9-AF68-7B0E57405B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FF1AE9-5A36-4476-B0D8-484FEE1E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1C31F-105E-4BFC-99C6-9084E41E7F9B}" type="datetime1">
              <a:rPr lang="en-US" smtClean="0"/>
              <a:t>2/7/2019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97E60D-7633-4EB8-A94C-754AD2E0A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Proprietary Information of  Windham Packaging, LLC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736FF-8F69-41B2-A591-55455F6E7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70A7A-35B3-4A4D-B55E-6B95698998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274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7C568-0198-4142-8535-3E808392A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5AC296-48EE-4B0A-BD1B-F62AC34C4C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5487E8-F9D6-4E94-885E-D0B0D8F3A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27C264-9D86-49EB-8F3B-DD1FE569B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946F1-6221-4E88-8CDD-9F77F624D2C1}" type="datetime1">
              <a:rPr lang="en-US" smtClean="0"/>
              <a:t>2/7/2019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3415C0-CC41-4D0A-B32B-8110F82D3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Proprietary Information of  Windham Packaging, LLC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1B5CA-1589-4A48-B452-73A171D4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70A7A-35B3-4A4D-B55E-6B95698998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85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A2C98E-2126-4807-A016-9A44723C7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17875-E446-4509-8609-B4357E1469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DB2B5-C173-440A-BFA1-87765C7C71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BC831-977B-4A39-ACF5-1C6CE283CBE6}" type="datetime1">
              <a:rPr lang="en-US" smtClean="0"/>
              <a:t>2/7/2019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2E25F-E0AA-4584-AC82-52676EA82B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Proprietary Information of  Windham Packaging, LLC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53B48-1D97-400D-8500-C6B16124E3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70A7A-35B3-4A4D-B55E-6B95698998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048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1CB47-09DC-4424-A48A-6067BB920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247" y="1947117"/>
            <a:ext cx="10668000" cy="2387600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Springworks</a:t>
            </a:r>
            <a:r>
              <a:rPr lang="en-US" b="1"/>
              <a:t> Farm </a:t>
            </a:r>
            <a:r>
              <a:rPr lang="en-US" b="1" dirty="0"/>
              <a:t>Preliminary Study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DBCCE3-7D60-4905-BAAE-9B8CD97821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26792"/>
            <a:ext cx="9144000" cy="165576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Windham Packaging, LLC</a:t>
            </a:r>
          </a:p>
          <a:p>
            <a:r>
              <a:rPr lang="en-US" dirty="0"/>
              <a:t>Gabriela Hernandez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0A4DA-6E41-412A-9EE4-7141ACA42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Proprietary Information of  Windham Packaging, LLC  </a:t>
            </a:r>
          </a:p>
        </p:txBody>
      </p:sp>
    </p:spTree>
    <p:extLst>
      <p:ext uri="{BB962C8B-B14F-4D97-AF65-F5344CB8AC3E}">
        <p14:creationId xmlns:p14="http://schemas.microsoft.com/office/powerpoint/2010/main" val="512897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D00D820D-3D7E-4791-A43F-E5AE8994D916}"/>
              </a:ext>
            </a:extLst>
          </p:cNvPr>
          <p:cNvSpPr txBox="1"/>
          <p:nvPr/>
        </p:nvSpPr>
        <p:spPr>
          <a:xfrm>
            <a:off x="6588278" y="6240544"/>
            <a:ext cx="553501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Green Leaf Lettuce in Windham Packaging MAP Sleeves stored at 45-50°F for 7 days + 40°F for 2 days out of carton (top) and inside carton (bottom)</a:t>
            </a:r>
          </a:p>
        </p:txBody>
      </p:sp>
      <p:sp>
        <p:nvSpPr>
          <p:cNvPr id="45" name="Title 44">
            <a:extLst>
              <a:ext uri="{FF2B5EF4-FFF2-40B4-BE49-F238E27FC236}">
                <a16:creationId xmlns:a16="http://schemas.microsoft.com/office/drawing/2014/main" id="{A348D46B-84A5-41BB-8640-6D4689C9D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10" y="365125"/>
            <a:ext cx="5391565" cy="1325563"/>
          </a:xfrm>
        </p:spPr>
        <p:txBody>
          <a:bodyPr anchor="t">
            <a:normAutofit/>
          </a:bodyPr>
          <a:lstStyle/>
          <a:p>
            <a:r>
              <a:rPr lang="en-US" sz="4000" dirty="0"/>
              <a:t>Day 9 – Green Leaf</a:t>
            </a:r>
            <a:br>
              <a:rPr lang="en-US" sz="4000" dirty="0"/>
            </a:br>
            <a:endParaRPr lang="en-US" sz="4000" dirty="0"/>
          </a:p>
        </p:txBody>
      </p:sp>
      <p:pic>
        <p:nvPicPr>
          <p:cNvPr id="4" name="Content Placeholder 3" descr="A piece of broccoli&#10;&#10;Description automatically generated">
            <a:extLst>
              <a:ext uri="{FF2B5EF4-FFF2-40B4-BE49-F238E27FC236}">
                <a16:creationId xmlns:a16="http://schemas.microsoft.com/office/drawing/2014/main" id="{09E944D5-0CA4-446A-9E51-14E3D5CA3F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78" y="365125"/>
            <a:ext cx="5424488" cy="2530384"/>
          </a:xfrm>
        </p:spPr>
      </p:pic>
      <p:pic>
        <p:nvPicPr>
          <p:cNvPr id="7" name="Picture 6" descr="A piece of broccoli&#10;&#10;Description automatically generated">
            <a:extLst>
              <a:ext uri="{FF2B5EF4-FFF2-40B4-BE49-F238E27FC236}">
                <a16:creationId xmlns:a16="http://schemas.microsoft.com/office/drawing/2014/main" id="{DA8B68C2-4968-466A-BECB-65EDD8562E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78" y="3044858"/>
            <a:ext cx="5424777" cy="2960016"/>
          </a:xfrm>
          <a:prstGeom prst="rect">
            <a:avLst/>
          </a:prstGeom>
        </p:spPr>
      </p:pic>
      <p:sp>
        <p:nvSpPr>
          <p:cNvPr id="6" name="Content Placeholder 45">
            <a:extLst>
              <a:ext uri="{FF2B5EF4-FFF2-40B4-BE49-F238E27FC236}">
                <a16:creationId xmlns:a16="http://schemas.microsoft.com/office/drawing/2014/main" id="{9864B863-60FE-4BC3-AC17-C98258521619}"/>
              </a:ext>
            </a:extLst>
          </p:cNvPr>
          <p:cNvSpPr txBox="1">
            <a:spLocks/>
          </p:cNvSpPr>
          <p:nvPr/>
        </p:nvSpPr>
        <p:spPr>
          <a:xfrm>
            <a:off x="126310" y="1346662"/>
            <a:ext cx="5424520" cy="5374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Green leaf taste was good and fresh</a:t>
            </a:r>
          </a:p>
          <a:p>
            <a:r>
              <a:rPr lang="en-US" sz="2600" dirty="0"/>
              <a:t>Texture:</a:t>
            </a:r>
          </a:p>
          <a:p>
            <a:pPr lvl="1"/>
            <a:r>
              <a:rPr lang="en-US" sz="2200" dirty="0"/>
              <a:t>Inner leaves were crisp, some of the outer leaves drooped</a:t>
            </a:r>
          </a:p>
          <a:p>
            <a:r>
              <a:rPr lang="en-US" sz="2600" dirty="0"/>
              <a:t>1 leaf in each sample had mechanical damage that might lead to decay </a:t>
            </a:r>
          </a:p>
        </p:txBody>
      </p:sp>
    </p:spTree>
    <p:extLst>
      <p:ext uri="{BB962C8B-B14F-4D97-AF65-F5344CB8AC3E}">
        <p14:creationId xmlns:p14="http://schemas.microsoft.com/office/powerpoint/2010/main" val="799990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D00D820D-3D7E-4791-A43F-E5AE8994D916}"/>
              </a:ext>
            </a:extLst>
          </p:cNvPr>
          <p:cNvSpPr txBox="1"/>
          <p:nvPr/>
        </p:nvSpPr>
        <p:spPr>
          <a:xfrm>
            <a:off x="5630193" y="6118624"/>
            <a:ext cx="643549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Baby Romaine in Windham Packaging MAP Sleeves stored at 45-50°F for 7 days + 40°F for 2 days out of carton (top) and inside carton (bottom)</a:t>
            </a:r>
          </a:p>
        </p:txBody>
      </p:sp>
      <p:sp>
        <p:nvSpPr>
          <p:cNvPr id="45" name="Title 44">
            <a:extLst>
              <a:ext uri="{FF2B5EF4-FFF2-40B4-BE49-F238E27FC236}">
                <a16:creationId xmlns:a16="http://schemas.microsoft.com/office/drawing/2014/main" id="{A348D46B-84A5-41BB-8640-6D4689C9D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10" y="365125"/>
            <a:ext cx="5391565" cy="1325563"/>
          </a:xfrm>
        </p:spPr>
        <p:txBody>
          <a:bodyPr anchor="t">
            <a:normAutofit/>
          </a:bodyPr>
          <a:lstStyle/>
          <a:p>
            <a:r>
              <a:rPr lang="en-US" sz="4000" dirty="0"/>
              <a:t>Day 9 – Baby Romaine</a:t>
            </a:r>
          </a:p>
        </p:txBody>
      </p:sp>
      <p:pic>
        <p:nvPicPr>
          <p:cNvPr id="6" name="Content Placeholder 5" descr="A close up of food&#10;&#10;Description automatically generated">
            <a:extLst>
              <a:ext uri="{FF2B5EF4-FFF2-40B4-BE49-F238E27FC236}">
                <a16:creationId xmlns:a16="http://schemas.microsoft.com/office/drawing/2014/main" id="{A195ABC0-0E87-4E07-B176-0CEB1F60A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192" y="581943"/>
            <a:ext cx="6561807" cy="2453489"/>
          </a:xfrm>
        </p:spPr>
      </p:pic>
      <p:pic>
        <p:nvPicPr>
          <p:cNvPr id="9" name="Picture 8" descr="A close up of a greens and lettuce&#10;&#10;Description automatically generated">
            <a:extLst>
              <a:ext uri="{FF2B5EF4-FFF2-40B4-BE49-F238E27FC236}">
                <a16:creationId xmlns:a16="http://schemas.microsoft.com/office/drawing/2014/main" id="{378A862E-1001-45C2-8650-F83A2F6C16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192" y="3272832"/>
            <a:ext cx="6561807" cy="2199921"/>
          </a:xfrm>
          <a:prstGeom prst="rect">
            <a:avLst/>
          </a:prstGeom>
        </p:spPr>
      </p:pic>
      <p:sp>
        <p:nvSpPr>
          <p:cNvPr id="7" name="Content Placeholder 45">
            <a:extLst>
              <a:ext uri="{FF2B5EF4-FFF2-40B4-BE49-F238E27FC236}">
                <a16:creationId xmlns:a16="http://schemas.microsoft.com/office/drawing/2014/main" id="{C3176F45-E727-4482-AAFC-73BBF8597493}"/>
              </a:ext>
            </a:extLst>
          </p:cNvPr>
          <p:cNvSpPr txBox="1">
            <a:spLocks/>
          </p:cNvSpPr>
          <p:nvPr/>
        </p:nvSpPr>
        <p:spPr>
          <a:xfrm>
            <a:off x="126310" y="1346662"/>
            <a:ext cx="5424520" cy="5374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End of study for baby romaine</a:t>
            </a:r>
          </a:p>
          <a:p>
            <a:r>
              <a:rPr lang="en-US" sz="2400" dirty="0"/>
              <a:t>Romaine outside of carton </a:t>
            </a:r>
          </a:p>
          <a:p>
            <a:pPr lvl="1"/>
            <a:r>
              <a:rPr lang="en-US" sz="2000" dirty="0"/>
              <a:t>2 outer leaves had severe mildew</a:t>
            </a:r>
          </a:p>
          <a:p>
            <a:pPr lvl="1"/>
            <a:r>
              <a:rPr lang="en-US" sz="2000" dirty="0"/>
              <a:t>1 leaf was decayed </a:t>
            </a:r>
          </a:p>
          <a:p>
            <a:pPr lvl="1"/>
            <a:r>
              <a:rPr lang="en-US" sz="2000" dirty="0"/>
              <a:t>5 outer leaves had rust spots near the rib</a:t>
            </a:r>
          </a:p>
          <a:p>
            <a:r>
              <a:rPr lang="en-US" sz="2400" dirty="0"/>
              <a:t>Romaine inside carton</a:t>
            </a:r>
          </a:p>
          <a:p>
            <a:pPr lvl="1"/>
            <a:r>
              <a:rPr lang="en-US" sz="2000" dirty="0"/>
              <a:t>1 outer leaf had severe mildew</a:t>
            </a:r>
          </a:p>
          <a:p>
            <a:pPr lvl="1"/>
            <a:r>
              <a:rPr lang="en-US" sz="2000" dirty="0"/>
              <a:t>1 outer leaf had mechanical damage</a:t>
            </a:r>
          </a:p>
          <a:p>
            <a:pPr lvl="1"/>
            <a:r>
              <a:rPr lang="en-US" sz="2000" dirty="0"/>
              <a:t>1 leaf was decayed</a:t>
            </a:r>
          </a:p>
          <a:p>
            <a:pPr lv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82927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D00D820D-3D7E-4791-A43F-E5AE8994D916}"/>
              </a:ext>
            </a:extLst>
          </p:cNvPr>
          <p:cNvSpPr txBox="1"/>
          <p:nvPr/>
        </p:nvSpPr>
        <p:spPr>
          <a:xfrm>
            <a:off x="5872102" y="6136061"/>
            <a:ext cx="602729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Green Leaf Lettuce in Windham Packaging MAP Sleeves stored at 45-50°F for 7 days + 40°F for 5 days out of carton (top) and inside carton (bottom)</a:t>
            </a:r>
          </a:p>
        </p:txBody>
      </p:sp>
      <p:sp>
        <p:nvSpPr>
          <p:cNvPr id="45" name="Title 44">
            <a:extLst>
              <a:ext uri="{FF2B5EF4-FFF2-40B4-BE49-F238E27FC236}">
                <a16:creationId xmlns:a16="http://schemas.microsoft.com/office/drawing/2014/main" id="{A348D46B-84A5-41BB-8640-6D4689C9D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10" y="365125"/>
            <a:ext cx="5391565" cy="1325563"/>
          </a:xfrm>
        </p:spPr>
        <p:txBody>
          <a:bodyPr anchor="t">
            <a:normAutofit/>
          </a:bodyPr>
          <a:lstStyle/>
          <a:p>
            <a:r>
              <a:rPr lang="en-US" sz="4000" dirty="0"/>
              <a:t>Day 12 –Green Leaf</a:t>
            </a:r>
          </a:p>
        </p:txBody>
      </p:sp>
      <p:sp>
        <p:nvSpPr>
          <p:cNvPr id="46" name="Content Placeholder 45">
            <a:extLst>
              <a:ext uri="{FF2B5EF4-FFF2-40B4-BE49-F238E27FC236}">
                <a16:creationId xmlns:a16="http://schemas.microsoft.com/office/drawing/2014/main" id="{951D7B58-D346-4EFB-B117-392BBFCBF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310" y="1045030"/>
            <a:ext cx="5424520" cy="5676446"/>
          </a:xfrm>
        </p:spPr>
        <p:txBody>
          <a:bodyPr>
            <a:normAutofit/>
          </a:bodyPr>
          <a:lstStyle/>
          <a:p>
            <a:r>
              <a:rPr lang="en-US" sz="2000" dirty="0"/>
              <a:t>Green leaf outside of the carton</a:t>
            </a:r>
          </a:p>
          <a:p>
            <a:pPr lvl="1"/>
            <a:r>
              <a:rPr lang="en-US" sz="1800" dirty="0"/>
              <a:t>1 outside leaf was decayed and looked very bad</a:t>
            </a:r>
          </a:p>
          <a:p>
            <a:pPr lvl="1"/>
            <a:r>
              <a:rPr lang="en-US" sz="1800" dirty="0"/>
              <a:t>1 brown rib in outside leaf near the stem</a:t>
            </a:r>
          </a:p>
          <a:p>
            <a:pPr lvl="1"/>
            <a:r>
              <a:rPr lang="en-US" sz="1800" dirty="0"/>
              <a:t>Outside leaves were limp but the inner leaves were crisp</a:t>
            </a:r>
          </a:p>
          <a:p>
            <a:pPr lvl="1"/>
            <a:r>
              <a:rPr lang="en-US" sz="1800" dirty="0"/>
              <a:t>Taste was very good; sweet and fresh</a:t>
            </a:r>
          </a:p>
          <a:p>
            <a:r>
              <a:rPr lang="en-US" sz="2000" dirty="0"/>
              <a:t>Green leaf inside the carton</a:t>
            </a:r>
          </a:p>
          <a:p>
            <a:pPr lvl="1"/>
            <a:r>
              <a:rPr lang="en-US" sz="1800" dirty="0"/>
              <a:t>The outer leaves were less crisp and the inner leaves were crisp</a:t>
            </a:r>
          </a:p>
          <a:p>
            <a:pPr lvl="1"/>
            <a:r>
              <a:rPr lang="en-US" sz="1800" dirty="0"/>
              <a:t>1 outer leaf was damaged and starting to rot</a:t>
            </a:r>
          </a:p>
          <a:p>
            <a:pPr lvl="1"/>
            <a:r>
              <a:rPr lang="en-US" sz="1800" dirty="0"/>
              <a:t>1 outer leaf was decayed</a:t>
            </a:r>
          </a:p>
          <a:p>
            <a:pPr lvl="1"/>
            <a:r>
              <a:rPr lang="en-US" sz="1800" dirty="0"/>
              <a:t>Taste was good; sweet and fresh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  <p:pic>
        <p:nvPicPr>
          <p:cNvPr id="4" name="Picture 3" descr="A close up of a greens and lettuce&#10;&#10;Description automatically generated">
            <a:extLst>
              <a:ext uri="{FF2B5EF4-FFF2-40B4-BE49-F238E27FC236}">
                <a16:creationId xmlns:a16="http://schemas.microsoft.com/office/drawing/2014/main" id="{4D995195-C814-4A06-8345-B30C4939B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798" y="3337616"/>
            <a:ext cx="6319898" cy="2798445"/>
          </a:xfrm>
          <a:prstGeom prst="rect">
            <a:avLst/>
          </a:prstGeom>
        </p:spPr>
      </p:pic>
      <p:pic>
        <p:nvPicPr>
          <p:cNvPr id="7" name="Picture 6" descr="A close up of a vegetable&#10;&#10;Description automatically generated">
            <a:extLst>
              <a:ext uri="{FF2B5EF4-FFF2-40B4-BE49-F238E27FC236}">
                <a16:creationId xmlns:a16="http://schemas.microsoft.com/office/drawing/2014/main" id="{AD437894-7927-4AB6-99E0-36AB6AA31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797" y="514673"/>
            <a:ext cx="6258279" cy="256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143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D00D820D-3D7E-4791-A43F-E5AE8994D916}"/>
              </a:ext>
            </a:extLst>
          </p:cNvPr>
          <p:cNvSpPr txBox="1"/>
          <p:nvPr/>
        </p:nvSpPr>
        <p:spPr>
          <a:xfrm>
            <a:off x="5872102" y="6136061"/>
            <a:ext cx="602729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Green Leaf Lettuce in Windham Packaging MAP Sleeves stored at 45-50°F for 7 days + 40°F for 7 days  out of carton (top) and inside carton (bottom)</a:t>
            </a:r>
          </a:p>
        </p:txBody>
      </p:sp>
      <p:sp>
        <p:nvSpPr>
          <p:cNvPr id="45" name="Title 44">
            <a:extLst>
              <a:ext uri="{FF2B5EF4-FFF2-40B4-BE49-F238E27FC236}">
                <a16:creationId xmlns:a16="http://schemas.microsoft.com/office/drawing/2014/main" id="{A348D46B-84A5-41BB-8640-6D4689C9D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10" y="365125"/>
            <a:ext cx="5391565" cy="1325563"/>
          </a:xfrm>
        </p:spPr>
        <p:txBody>
          <a:bodyPr anchor="t">
            <a:normAutofit/>
          </a:bodyPr>
          <a:lstStyle/>
          <a:p>
            <a:r>
              <a:rPr lang="en-US" sz="4000" dirty="0"/>
              <a:t>Day 14 – Green Leaf</a:t>
            </a:r>
          </a:p>
        </p:txBody>
      </p:sp>
      <p:sp>
        <p:nvSpPr>
          <p:cNvPr id="46" name="Content Placeholder 45">
            <a:extLst>
              <a:ext uri="{FF2B5EF4-FFF2-40B4-BE49-F238E27FC236}">
                <a16:creationId xmlns:a16="http://schemas.microsoft.com/office/drawing/2014/main" id="{951D7B58-D346-4EFB-B117-392BBFCBF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310" y="1346662"/>
            <a:ext cx="5424520" cy="5374813"/>
          </a:xfrm>
        </p:spPr>
        <p:txBody>
          <a:bodyPr>
            <a:normAutofit/>
          </a:bodyPr>
          <a:lstStyle/>
          <a:p>
            <a:r>
              <a:rPr lang="en-US" sz="2600" dirty="0"/>
              <a:t>Outside of carton</a:t>
            </a:r>
          </a:p>
          <a:p>
            <a:pPr lvl="1"/>
            <a:r>
              <a:rPr lang="en-US" sz="2200" dirty="0"/>
              <a:t>1 outer leaf was decayed (mostly in the rib)</a:t>
            </a:r>
          </a:p>
          <a:p>
            <a:pPr lvl="1"/>
            <a:r>
              <a:rPr lang="en-US" sz="2200" dirty="0"/>
              <a:t>Taste was good; fresh and sweet</a:t>
            </a:r>
          </a:p>
          <a:p>
            <a:r>
              <a:rPr lang="en-US" sz="2600" dirty="0"/>
              <a:t>Inside carton</a:t>
            </a:r>
          </a:p>
          <a:p>
            <a:pPr lvl="1"/>
            <a:r>
              <a:rPr lang="en-US" sz="2200" dirty="0"/>
              <a:t>2 leaves had mechanical damage</a:t>
            </a:r>
          </a:p>
          <a:p>
            <a:pPr lvl="2"/>
            <a:r>
              <a:rPr lang="en-US" sz="1800" dirty="0"/>
              <a:t>1 mechanically damaged leaf had a brown tip</a:t>
            </a:r>
          </a:p>
          <a:p>
            <a:pPr lvl="1"/>
            <a:r>
              <a:rPr lang="en-US" sz="2200" dirty="0"/>
              <a:t>Outer leaves were limp</a:t>
            </a:r>
          </a:p>
          <a:p>
            <a:pPr lvl="1"/>
            <a:r>
              <a:rPr lang="en-US" sz="2200" dirty="0"/>
              <a:t>Taste was sweet and fresh</a:t>
            </a:r>
          </a:p>
        </p:txBody>
      </p:sp>
      <p:pic>
        <p:nvPicPr>
          <p:cNvPr id="3" name="Picture 2" descr="A broccoli and celery&#10;&#10;Description automatically generated">
            <a:extLst>
              <a:ext uri="{FF2B5EF4-FFF2-40B4-BE49-F238E27FC236}">
                <a16:creationId xmlns:a16="http://schemas.microsoft.com/office/drawing/2014/main" id="{BF98023D-49F3-44DE-9992-D79881481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830" y="487100"/>
            <a:ext cx="6661150" cy="2540424"/>
          </a:xfrm>
          <a:prstGeom prst="rect">
            <a:avLst/>
          </a:prstGeom>
        </p:spPr>
      </p:pic>
      <p:pic>
        <p:nvPicPr>
          <p:cNvPr id="6" name="Picture 5" descr="A broccoli and celery&#10;&#10;Description automatically generated">
            <a:extLst>
              <a:ext uri="{FF2B5EF4-FFF2-40B4-BE49-F238E27FC236}">
                <a16:creationId xmlns:a16="http://schemas.microsoft.com/office/drawing/2014/main" id="{054240DD-217E-47C7-AA1A-85577564C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365" y="3352800"/>
            <a:ext cx="6291027" cy="245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253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D00D820D-3D7E-4791-A43F-E5AE8994D916}"/>
              </a:ext>
            </a:extLst>
          </p:cNvPr>
          <p:cNvSpPr txBox="1"/>
          <p:nvPr/>
        </p:nvSpPr>
        <p:spPr>
          <a:xfrm>
            <a:off x="5872102" y="6136061"/>
            <a:ext cx="602729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Green Leaf Lettuce in Windham Packaging MAP Sleeves stored at 45-50°F for 7 days + 40°F for 10 days  out of carton (top) and inside carton (bottom)</a:t>
            </a:r>
          </a:p>
        </p:txBody>
      </p:sp>
      <p:sp>
        <p:nvSpPr>
          <p:cNvPr id="45" name="Title 44">
            <a:extLst>
              <a:ext uri="{FF2B5EF4-FFF2-40B4-BE49-F238E27FC236}">
                <a16:creationId xmlns:a16="http://schemas.microsoft.com/office/drawing/2014/main" id="{A348D46B-84A5-41BB-8640-6D4689C9D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10" y="365125"/>
            <a:ext cx="5391565" cy="1325563"/>
          </a:xfrm>
        </p:spPr>
        <p:txBody>
          <a:bodyPr anchor="t">
            <a:normAutofit/>
          </a:bodyPr>
          <a:lstStyle/>
          <a:p>
            <a:r>
              <a:rPr lang="en-US" sz="4000" dirty="0"/>
              <a:t>Day 17 – Green Leaf</a:t>
            </a:r>
          </a:p>
        </p:txBody>
      </p:sp>
      <p:sp>
        <p:nvSpPr>
          <p:cNvPr id="46" name="Content Placeholder 45">
            <a:extLst>
              <a:ext uri="{FF2B5EF4-FFF2-40B4-BE49-F238E27FC236}">
                <a16:creationId xmlns:a16="http://schemas.microsoft.com/office/drawing/2014/main" id="{951D7B58-D346-4EFB-B117-392BBFCBF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310" y="1346662"/>
            <a:ext cx="5424520" cy="5374813"/>
          </a:xfrm>
        </p:spPr>
        <p:txBody>
          <a:bodyPr>
            <a:normAutofit/>
          </a:bodyPr>
          <a:lstStyle/>
          <a:p>
            <a:r>
              <a:rPr lang="en-US" sz="2600" dirty="0"/>
              <a:t>Outside of carton</a:t>
            </a:r>
          </a:p>
          <a:p>
            <a:pPr lvl="1"/>
            <a:r>
              <a:rPr lang="en-US" sz="2200" dirty="0"/>
              <a:t>Outside leaves had damage from mold and mildew</a:t>
            </a:r>
          </a:p>
          <a:p>
            <a:pPr lvl="1"/>
            <a:r>
              <a:rPr lang="en-US" sz="2200" dirty="0"/>
              <a:t>Outside leaves were limp</a:t>
            </a:r>
          </a:p>
          <a:p>
            <a:pPr lvl="1"/>
            <a:r>
              <a:rPr lang="en-US" sz="2200" dirty="0"/>
              <a:t>Inner leaves were good</a:t>
            </a:r>
          </a:p>
          <a:p>
            <a:pPr lvl="1"/>
            <a:r>
              <a:rPr lang="en-US" sz="2200" dirty="0"/>
              <a:t>Taste was fresh and sweet</a:t>
            </a:r>
          </a:p>
          <a:p>
            <a:r>
              <a:rPr lang="en-US" sz="2600" dirty="0"/>
              <a:t>Inside carton </a:t>
            </a:r>
          </a:p>
          <a:p>
            <a:pPr lvl="1"/>
            <a:r>
              <a:rPr lang="en-US" sz="2200" dirty="0"/>
              <a:t>2 outer leaves had mold and mildew</a:t>
            </a:r>
          </a:p>
          <a:p>
            <a:pPr lvl="1"/>
            <a:r>
              <a:rPr lang="en-US" sz="2200" dirty="0"/>
              <a:t>Outside leaves were limp</a:t>
            </a:r>
          </a:p>
          <a:p>
            <a:pPr lvl="1"/>
            <a:r>
              <a:rPr lang="en-US" sz="2200" dirty="0"/>
              <a:t>Inner leaves were good</a:t>
            </a:r>
          </a:p>
          <a:p>
            <a:pPr lvl="1"/>
            <a:r>
              <a:rPr lang="en-US" sz="2200" dirty="0"/>
              <a:t>Taste was fresh and sweet</a:t>
            </a:r>
          </a:p>
          <a:p>
            <a:endParaRPr lang="en-US" sz="2600" dirty="0"/>
          </a:p>
        </p:txBody>
      </p:sp>
      <p:pic>
        <p:nvPicPr>
          <p:cNvPr id="4" name="Picture 3" descr="A close up of a greens and broccoli&#10;&#10;Description automatically generated">
            <a:extLst>
              <a:ext uri="{FF2B5EF4-FFF2-40B4-BE49-F238E27FC236}">
                <a16:creationId xmlns:a16="http://schemas.microsoft.com/office/drawing/2014/main" id="{91EAFF7E-80EC-49D4-89F7-F9C59EF78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652" y="3317965"/>
            <a:ext cx="6322348" cy="2614909"/>
          </a:xfrm>
          <a:prstGeom prst="rect">
            <a:avLst/>
          </a:prstGeom>
        </p:spPr>
      </p:pic>
      <p:pic>
        <p:nvPicPr>
          <p:cNvPr id="7" name="Picture 6" descr="A close up of a greens and broccoli&#10;&#10;Description automatically generated">
            <a:extLst>
              <a:ext uri="{FF2B5EF4-FFF2-40B4-BE49-F238E27FC236}">
                <a16:creationId xmlns:a16="http://schemas.microsoft.com/office/drawing/2014/main" id="{54B26543-41F5-4826-B23B-63A1E1556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653" y="499869"/>
            <a:ext cx="6232928" cy="265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3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5EB7B-188E-4D8E-88D6-18E6429F0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Materials and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ABBB7-543F-4A5A-ADBA-51BC4DB2A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dirty="0"/>
              <a:t>Baby romaine and green leaf heads were grown and harvested on 12/26/18 at </a:t>
            </a:r>
            <a:r>
              <a:rPr lang="en-US" dirty="0" err="1"/>
              <a:t>Springworks</a:t>
            </a:r>
            <a:r>
              <a:rPr lang="en-US" dirty="0"/>
              <a:t> Farm at 70°F.   Initial quality was observed and recorded.  </a:t>
            </a:r>
          </a:p>
          <a:p>
            <a:pPr lvl="0"/>
            <a:r>
              <a:rPr lang="en-US" dirty="0"/>
              <a:t>The harvested product was moved to a cooler (34-36°F). The product was packaged in Windham Packaging MAP bags (baby romaine) and sleeves (green leaf) in the cooler and held at 34-36°F until 12/27/18. </a:t>
            </a:r>
          </a:p>
          <a:p>
            <a:pPr lvl="0"/>
            <a:r>
              <a:rPr lang="en-US" dirty="0"/>
              <a:t>The product was packed into coolers and transported to the laboratory at Windham Packaging, Windham, NH. </a:t>
            </a:r>
          </a:p>
          <a:p>
            <a:pPr lvl="0"/>
            <a:r>
              <a:rPr lang="en-US" dirty="0"/>
              <a:t>Product was weighed and placed in trays or into vented cartons and kept in 50°F for 7 days to simulate warehouse and retail conditions.</a:t>
            </a:r>
          </a:p>
          <a:p>
            <a:pPr lvl="0"/>
            <a:r>
              <a:rPr lang="en-US" dirty="0"/>
              <a:t>Packages were then moved to 40°F for the remainder of the study.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4B40F-9717-4445-8A0E-684E2A7E1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i="1" dirty="0">
                <a:solidFill>
                  <a:schemeClr val="tx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Proprietary Information of  Windham Packaging, LLC  </a:t>
            </a:r>
          </a:p>
        </p:txBody>
      </p:sp>
    </p:spTree>
    <p:extLst>
      <p:ext uri="{BB962C8B-B14F-4D97-AF65-F5344CB8AC3E}">
        <p14:creationId xmlns:p14="http://schemas.microsoft.com/office/powerpoint/2010/main" val="257204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0701B-10B3-429D-8488-A3F483AB6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Procedures: Quality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97BBA-7E7F-4113-8104-AFCBF70B2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Weight</a:t>
            </a:r>
            <a:r>
              <a:rPr lang="en-US" dirty="0"/>
              <a:t> was checked on days 0, 7, 9, 12, 14, and 17 using a digital scale</a:t>
            </a:r>
          </a:p>
          <a:p>
            <a:pPr lvl="1"/>
            <a:r>
              <a:rPr lang="en-US" dirty="0"/>
              <a:t>Expressed as weight loss (%)</a:t>
            </a:r>
          </a:p>
          <a:p>
            <a:r>
              <a:rPr lang="en-US" b="1" dirty="0"/>
              <a:t>Quality observations </a:t>
            </a:r>
            <a:r>
              <a:rPr lang="en-US" dirty="0"/>
              <a:t>such as decay, yellowing, mold/mildew, mechanical damage, stem color, browning, taste and off-odor were observed. </a:t>
            </a:r>
          </a:p>
          <a:p>
            <a:r>
              <a:rPr lang="en-US" b="1" dirty="0"/>
              <a:t>Temperature</a:t>
            </a:r>
            <a:r>
              <a:rPr lang="en-US" dirty="0"/>
              <a:t> of lettuce was checked with an infrared thermometer while the product was both inside and outside of the bags. </a:t>
            </a:r>
          </a:p>
          <a:p>
            <a:r>
              <a:rPr lang="en-US" b="1" dirty="0"/>
              <a:t>Headspace readings </a:t>
            </a:r>
            <a:r>
              <a:rPr lang="en-US" dirty="0"/>
              <a:t>inside packages were checked using a gas analyzer</a:t>
            </a:r>
          </a:p>
          <a:p>
            <a:r>
              <a:rPr lang="en-US" b="1" dirty="0"/>
              <a:t>Shelf life studies </a:t>
            </a:r>
            <a:r>
              <a:rPr lang="en-US" dirty="0"/>
              <a:t>were done on each sample during each test day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14FC19-EC00-4892-B810-4CA9B5597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Proprietary Information of  Windham Packaging, LLC  </a:t>
            </a:r>
          </a:p>
        </p:txBody>
      </p:sp>
    </p:spTree>
    <p:extLst>
      <p:ext uri="{BB962C8B-B14F-4D97-AF65-F5344CB8AC3E}">
        <p14:creationId xmlns:p14="http://schemas.microsoft.com/office/powerpoint/2010/main" val="928099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0B5B-ED37-4979-B5FD-FDB6287E7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0A7EB-9D6A-47DC-B1C5-D723E51B1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Weight loss was negligible in all samples (&lt;0.01%) throughout the entire study</a:t>
            </a:r>
          </a:p>
          <a:p>
            <a:r>
              <a:rPr lang="en-US" dirty="0"/>
              <a:t>In all green leaf and baby romaine samples, headspace O2 levels were close to ambient (18-20%O2), while CO2 levels generally ranged from 1-2%; ambient CO2 is less than 0.1%. </a:t>
            </a:r>
          </a:p>
          <a:p>
            <a:r>
              <a:rPr lang="en-US" dirty="0"/>
              <a:t>There were no major differences between samples kept inside the cartons and outside the cartons suggesting that the amount of venting in the cartons was adequate to get cooling.</a:t>
            </a:r>
          </a:p>
          <a:p>
            <a:r>
              <a:rPr lang="en-US" dirty="0"/>
              <a:t>Browning in the stem was noticed on Day 0 and increased significantly by day 7. In the next study, a mixture of ascorbic and citric acid should be sprayed onto the butt end of the green leaf and baby romaine heads to see if browning is controlled.</a:t>
            </a:r>
          </a:p>
          <a:p>
            <a:r>
              <a:rPr lang="en-US" dirty="0"/>
              <a:t>On days 7, 9, and 17, there were no significant differences in temperatures between samples inside and outside the carton. </a:t>
            </a:r>
          </a:p>
          <a:p>
            <a:pPr lvl="1"/>
            <a:r>
              <a:rPr lang="en-US" dirty="0"/>
              <a:t>On days 12 and 14, temperatures of green leaf inside the carton was higher than those outside of carton.</a:t>
            </a:r>
          </a:p>
          <a:p>
            <a:r>
              <a:rPr lang="en-US" dirty="0"/>
              <a:t>Temperature remained high in green leaf and baby romaine samples throughout the study. We recommend reducing the number of days stored at 50°F, as it is likely that the product will be kept at 50°F for much less than 7 days in a real-life setting.</a:t>
            </a:r>
          </a:p>
          <a:p>
            <a:r>
              <a:rPr lang="en-US" dirty="0"/>
              <a:t>Except for the pink butt ends and the occasional defects on the outside leaves, which occurred more in the larger weight 8-oz heads than the smaller weights, the green leaf lettuce held up very well for 17 days at the temperatures that were studied.  We think that mechanical damage occurred to the 8-oz heads because the bag (sleeve) was too tight.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71B7AA-C5FA-4724-A5FB-5BD54019C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Proprietary Information of  Windham Packaging, LLC  </a:t>
            </a:r>
          </a:p>
        </p:txBody>
      </p:sp>
    </p:spTree>
    <p:extLst>
      <p:ext uri="{BB962C8B-B14F-4D97-AF65-F5344CB8AC3E}">
        <p14:creationId xmlns:p14="http://schemas.microsoft.com/office/powerpoint/2010/main" val="896924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0B5B-ED37-4979-B5FD-FDB6287E7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0A7EB-9D6A-47DC-B1C5-D723E51B1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Bag sizing:</a:t>
            </a:r>
          </a:p>
          <a:p>
            <a:pPr lvl="1"/>
            <a:r>
              <a:rPr lang="en-US" dirty="0"/>
              <a:t>3-ct Baby Romaine will need a length of 9” (includes 2” header with handle)</a:t>
            </a:r>
          </a:p>
          <a:p>
            <a:pPr lvl="1"/>
            <a:r>
              <a:rPr lang="en-US" dirty="0"/>
              <a:t>1-ct Green Leaf (5-7 oz) will use the small sleeve</a:t>
            </a:r>
          </a:p>
          <a:p>
            <a:pPr lvl="2"/>
            <a:r>
              <a:rPr lang="en-US" dirty="0"/>
              <a:t>14.5” L from bottom seal, 10.125” across the top</a:t>
            </a:r>
          </a:p>
          <a:p>
            <a:r>
              <a:rPr lang="en-US" dirty="0"/>
              <a:t>The baby romaine study was cut short because of extensive browning and mildew. We have decreased the O</a:t>
            </a:r>
            <a:r>
              <a:rPr lang="en-US" baseline="-25000" dirty="0"/>
              <a:t>2</a:t>
            </a:r>
            <a:r>
              <a:rPr lang="en-US" dirty="0"/>
              <a:t> flux for the current trial to see if we can extend shelf life. An </a:t>
            </a:r>
            <a:r>
              <a:rPr lang="en-US" dirty="0" err="1"/>
              <a:t>antibrowning</a:t>
            </a:r>
            <a:r>
              <a:rPr lang="en-US" dirty="0"/>
              <a:t> spray should also help with extending shelf life.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71B7AA-C5FA-4724-A5FB-5BD54019C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Proprietary Information of  Windham Packaging, LLC  </a:t>
            </a:r>
          </a:p>
        </p:txBody>
      </p:sp>
    </p:spTree>
    <p:extLst>
      <p:ext uri="{BB962C8B-B14F-4D97-AF65-F5344CB8AC3E}">
        <p14:creationId xmlns:p14="http://schemas.microsoft.com/office/powerpoint/2010/main" val="243212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Discussion: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Temperature</a:t>
            </a:r>
          </a:p>
          <a:p>
            <a:r>
              <a:rPr lang="en-US" dirty="0"/>
              <a:t>Visual Quality Throughout Shelf Life</a:t>
            </a:r>
          </a:p>
          <a:p>
            <a:pPr lvl="1"/>
            <a:r>
              <a:rPr lang="en-US" dirty="0"/>
              <a:t>Photos</a:t>
            </a:r>
          </a:p>
          <a:p>
            <a:pPr lvl="1"/>
            <a:r>
              <a:rPr lang="en-US" dirty="0"/>
              <a:t>Visual Comparisons and Presence of Defects among Samples</a:t>
            </a:r>
          </a:p>
          <a:p>
            <a:r>
              <a:rPr lang="en-US" dirty="0"/>
              <a:t>Shelf Life Studies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Proprietary Information of  Windham Packaging, LLC  </a:t>
            </a:r>
          </a:p>
        </p:txBody>
      </p:sp>
    </p:spTree>
    <p:extLst>
      <p:ext uri="{BB962C8B-B14F-4D97-AF65-F5344CB8AC3E}">
        <p14:creationId xmlns:p14="http://schemas.microsoft.com/office/powerpoint/2010/main" val="3692038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962E3-7535-47BB-A309-9886FDE09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Internal Temperature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50649B-6C90-4470-991D-271DC424A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Proprietary Information of  Windham Packaging, LLC  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6079ACC-136A-4CDA-B3AD-3A479748D4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335784"/>
              </p:ext>
            </p:extLst>
          </p:nvPr>
        </p:nvGraphicFramePr>
        <p:xfrm>
          <a:off x="361950" y="914877"/>
          <a:ext cx="1146810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2123">
                  <a:extLst>
                    <a:ext uri="{9D8B030D-6E8A-4147-A177-3AD203B41FA5}">
                      <a16:colId xmlns:a16="http://schemas.microsoft.com/office/drawing/2014/main" val="2769663562"/>
                    </a:ext>
                  </a:extLst>
                </a:gridCol>
                <a:gridCol w="2369976">
                  <a:extLst>
                    <a:ext uri="{9D8B030D-6E8A-4147-A177-3AD203B41FA5}">
                      <a16:colId xmlns:a16="http://schemas.microsoft.com/office/drawing/2014/main" val="2466448060"/>
                    </a:ext>
                  </a:extLst>
                </a:gridCol>
                <a:gridCol w="3769567">
                  <a:extLst>
                    <a:ext uri="{9D8B030D-6E8A-4147-A177-3AD203B41FA5}">
                      <a16:colId xmlns:a16="http://schemas.microsoft.com/office/drawing/2014/main" val="1579986160"/>
                    </a:ext>
                  </a:extLst>
                </a:gridCol>
                <a:gridCol w="3656434">
                  <a:extLst>
                    <a:ext uri="{9D8B030D-6E8A-4147-A177-3AD203B41FA5}">
                      <a16:colId xmlns:a16="http://schemas.microsoft.com/office/drawing/2014/main" val="2660894171"/>
                    </a:ext>
                  </a:extLst>
                </a:gridCol>
              </a:tblGrid>
              <a:tr h="310151">
                <a:tc>
                  <a:txBody>
                    <a:bodyPr/>
                    <a:lstStyle/>
                    <a:p>
                      <a:r>
                        <a:rPr lang="en-US" dirty="0"/>
                        <a:t>Days in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Temperature (while inside bag)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Temperature (Removed from bag)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684124"/>
                  </a:ext>
                </a:extLst>
              </a:tr>
              <a:tr h="310151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 Leaf no Carton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Not Taken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469122"/>
                  </a:ext>
                </a:extLst>
              </a:tr>
              <a:tr h="310151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 Leaf in Carton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Not Taken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76444"/>
                  </a:ext>
                </a:extLst>
              </a:tr>
              <a:tr h="310151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Romaine no Carton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Not Taken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955589"/>
                  </a:ext>
                </a:extLst>
              </a:tr>
              <a:tr h="310151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Romaine in Carton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Not Taken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035156"/>
                  </a:ext>
                </a:extLst>
              </a:tr>
              <a:tr h="310151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 Leaf no Carton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Not Taken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390124"/>
                  </a:ext>
                </a:extLst>
              </a:tr>
              <a:tr h="310151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 Leaf in Carton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Not Taken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813822"/>
                  </a:ext>
                </a:extLst>
              </a:tr>
              <a:tr h="310151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Romaine no Carton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Not Taken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043907"/>
                  </a:ext>
                </a:extLst>
              </a:tr>
              <a:tr h="310151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Romaine in Carton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Not Taken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33410"/>
                  </a:ext>
                </a:extLst>
              </a:tr>
              <a:tr h="310151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 Leaf no Carton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64.4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366755"/>
                  </a:ext>
                </a:extLst>
              </a:tr>
              <a:tr h="310151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 Leaf in Carton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58.8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719301"/>
                  </a:ext>
                </a:extLst>
              </a:tr>
              <a:tr h="310151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 Leaf no Carton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61.9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062699"/>
                  </a:ext>
                </a:extLst>
              </a:tr>
              <a:tr h="310151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 Leaf in Carton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64.8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6315473"/>
                  </a:ext>
                </a:extLst>
              </a:tr>
              <a:tr h="310151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 Leaf no Carton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59.5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761822"/>
                  </a:ext>
                </a:extLst>
              </a:tr>
              <a:tr h="310151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 Leaf in Carton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0931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9555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9D46A-7F5E-425A-B5C2-57F2E79E1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201" y="202677"/>
            <a:ext cx="3932237" cy="530225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 Quality and Taste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D5735A-844D-483E-8A54-0063BDF11A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1201" y="1080194"/>
            <a:ext cx="7145719" cy="4695534"/>
          </a:xfrm>
        </p:spPr>
        <p:txBody>
          <a:bodyPr>
            <a:normAutofit/>
          </a:bodyPr>
          <a:lstStyle/>
          <a:p>
            <a:r>
              <a:rPr lang="en-US" sz="1800" dirty="0"/>
              <a:t>Day 0: Green leaf lettuce and baby romaine were harvested and packaged at Springworks farm. Samples were placed in coolers and transported to the labs at Windham Packaging.</a:t>
            </a:r>
          </a:p>
          <a:p>
            <a:endParaRPr lang="en-US" sz="1400" dirty="0"/>
          </a:p>
          <a:p>
            <a:r>
              <a:rPr lang="en-US" sz="1800" dirty="0"/>
              <a:t>Initial quality: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Green leaf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Leaves were green and crisp with no signs of mildew.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No tip burn visible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No spotting or wilting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Taste was fresh, no smell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Baby Romaine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Leaves were green and crisp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No signs of mildew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Slight tip burn on a couple of exterior leaves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Taste is fresh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CD0F1-CAD4-4375-934E-8867EF85F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Proprietary Information of  Windham Packaging, LLC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001749-5386-44FB-95C6-210198D69809}"/>
              </a:ext>
            </a:extLst>
          </p:cNvPr>
          <p:cNvSpPr txBox="1"/>
          <p:nvPr/>
        </p:nvSpPr>
        <p:spPr>
          <a:xfrm>
            <a:off x="8165001" y="6114117"/>
            <a:ext cx="2850460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Initial Baby Romaine (top) and Green Leaf (bottom)</a:t>
            </a:r>
          </a:p>
        </p:txBody>
      </p:sp>
      <p:pic>
        <p:nvPicPr>
          <p:cNvPr id="7" name="Picture 6" descr="A green and spinach&#10;&#10;Description automatically generated">
            <a:extLst>
              <a:ext uri="{FF2B5EF4-FFF2-40B4-BE49-F238E27FC236}">
                <a16:creationId xmlns:a16="http://schemas.microsoft.com/office/drawing/2014/main" id="{9589ACB9-DFF6-413E-B433-A747DEA33F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9" t="18354" r="4659" b="17336"/>
          <a:stretch/>
        </p:blipFill>
        <p:spPr>
          <a:xfrm>
            <a:off x="8310699" y="73189"/>
            <a:ext cx="3582955" cy="3461658"/>
          </a:xfrm>
          <a:prstGeom prst="rect">
            <a:avLst/>
          </a:prstGeom>
        </p:spPr>
      </p:pic>
      <p:pic>
        <p:nvPicPr>
          <p:cNvPr id="10" name="Picture 9" descr="A piece of broccoli&#10;&#10;Description automatically generated">
            <a:extLst>
              <a:ext uri="{FF2B5EF4-FFF2-40B4-BE49-F238E27FC236}">
                <a16:creationId xmlns:a16="http://schemas.microsoft.com/office/drawing/2014/main" id="{125B910A-5F3C-44C2-BE2A-3E4436E18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155" y="3470711"/>
            <a:ext cx="5417499" cy="25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86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E2E1EC-5F85-4039-9A0F-A9CC20342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Proprietary Information of  Windham Packaging, LLC  </a:t>
            </a:r>
            <a:endParaRPr lang="en-US" dirty="0"/>
          </a:p>
        </p:txBody>
      </p:sp>
      <p:pic>
        <p:nvPicPr>
          <p:cNvPr id="5" name="Picture 4" descr="A close up of a greens and lettuce&#10;&#10;Description automatically generated">
            <a:extLst>
              <a:ext uri="{FF2B5EF4-FFF2-40B4-BE49-F238E27FC236}">
                <a16:creationId xmlns:a16="http://schemas.microsoft.com/office/drawing/2014/main" id="{DFF7C199-A689-4231-A770-B99C0A472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136525"/>
            <a:ext cx="6096000" cy="3159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0815EE-D228-4429-90FA-AD862B9E0035}"/>
              </a:ext>
            </a:extLst>
          </p:cNvPr>
          <p:cNvSpPr txBox="1"/>
          <p:nvPr/>
        </p:nvSpPr>
        <p:spPr>
          <a:xfrm>
            <a:off x="1036320" y="3284529"/>
            <a:ext cx="3186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Day 7 Green Leaf in Old OTR Bag – out of Carton</a:t>
            </a:r>
          </a:p>
        </p:txBody>
      </p:sp>
    </p:spTree>
    <p:extLst>
      <p:ext uri="{BB962C8B-B14F-4D97-AF65-F5344CB8AC3E}">
        <p14:creationId xmlns:p14="http://schemas.microsoft.com/office/powerpoint/2010/main" val="34967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D00D820D-3D7E-4791-A43F-E5AE8994D916}"/>
              </a:ext>
            </a:extLst>
          </p:cNvPr>
          <p:cNvSpPr txBox="1"/>
          <p:nvPr/>
        </p:nvSpPr>
        <p:spPr>
          <a:xfrm>
            <a:off x="6039438" y="6369060"/>
            <a:ext cx="602729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Green Leaf Lettuce in Windham Packaging MAP Sleeves stored at 45-50°F for 7 days out of carton (top) and inside carton (bottom)</a:t>
            </a:r>
          </a:p>
        </p:txBody>
      </p:sp>
      <p:sp>
        <p:nvSpPr>
          <p:cNvPr id="45" name="Title 44">
            <a:extLst>
              <a:ext uri="{FF2B5EF4-FFF2-40B4-BE49-F238E27FC236}">
                <a16:creationId xmlns:a16="http://schemas.microsoft.com/office/drawing/2014/main" id="{A348D46B-84A5-41BB-8640-6D4689C9D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10" y="365125"/>
            <a:ext cx="5391565" cy="1325563"/>
          </a:xfrm>
        </p:spPr>
        <p:txBody>
          <a:bodyPr anchor="t">
            <a:normAutofit/>
          </a:bodyPr>
          <a:lstStyle/>
          <a:p>
            <a:r>
              <a:rPr lang="en-US" sz="4000" dirty="0"/>
              <a:t>Day 7 – Green Leaf</a:t>
            </a:r>
          </a:p>
        </p:txBody>
      </p:sp>
      <p:sp>
        <p:nvSpPr>
          <p:cNvPr id="46" name="Content Placeholder 45">
            <a:extLst>
              <a:ext uri="{FF2B5EF4-FFF2-40B4-BE49-F238E27FC236}">
                <a16:creationId xmlns:a16="http://schemas.microsoft.com/office/drawing/2014/main" id="{951D7B58-D346-4EFB-B117-392BBFCBF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310" y="1346662"/>
            <a:ext cx="5424520" cy="5374813"/>
          </a:xfrm>
        </p:spPr>
        <p:txBody>
          <a:bodyPr>
            <a:normAutofit/>
          </a:bodyPr>
          <a:lstStyle/>
          <a:p>
            <a:r>
              <a:rPr lang="en-US" sz="2600" dirty="0"/>
              <a:t>Both green leaf samples had red/brown stems and some brown lesions near the stems</a:t>
            </a:r>
          </a:p>
          <a:p>
            <a:r>
              <a:rPr lang="en-US" sz="2600" dirty="0"/>
              <a:t>Taste was good</a:t>
            </a:r>
          </a:p>
          <a:p>
            <a:r>
              <a:rPr lang="en-US" sz="2600" dirty="0"/>
              <a:t>Texture was crisp</a:t>
            </a:r>
          </a:p>
        </p:txBody>
      </p:sp>
    </p:spTree>
    <p:extLst>
      <p:ext uri="{BB962C8B-B14F-4D97-AF65-F5344CB8AC3E}">
        <p14:creationId xmlns:p14="http://schemas.microsoft.com/office/powerpoint/2010/main" val="2304200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D00D820D-3D7E-4791-A43F-E5AE8994D916}"/>
              </a:ext>
            </a:extLst>
          </p:cNvPr>
          <p:cNvSpPr txBox="1"/>
          <p:nvPr/>
        </p:nvSpPr>
        <p:spPr>
          <a:xfrm>
            <a:off x="6107106" y="5713055"/>
            <a:ext cx="602729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Baby Romaine in Windham Packaging MAP Sleeves stored at 45-50°F for 7 days out of carton (top) and inside carton (bottom)</a:t>
            </a:r>
          </a:p>
        </p:txBody>
      </p:sp>
      <p:sp>
        <p:nvSpPr>
          <p:cNvPr id="45" name="Title 44">
            <a:extLst>
              <a:ext uri="{FF2B5EF4-FFF2-40B4-BE49-F238E27FC236}">
                <a16:creationId xmlns:a16="http://schemas.microsoft.com/office/drawing/2014/main" id="{A348D46B-84A5-41BB-8640-6D4689C9D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10" y="365125"/>
            <a:ext cx="5391565" cy="1325563"/>
          </a:xfrm>
        </p:spPr>
        <p:txBody>
          <a:bodyPr anchor="t">
            <a:normAutofit/>
          </a:bodyPr>
          <a:lstStyle/>
          <a:p>
            <a:r>
              <a:rPr lang="en-US" sz="4000" dirty="0"/>
              <a:t>Day 7 – Baby Romaine</a:t>
            </a:r>
          </a:p>
        </p:txBody>
      </p:sp>
      <p:pic>
        <p:nvPicPr>
          <p:cNvPr id="4" name="Content Placeholder 3" descr="A close up of a greens and lettuce&#10;&#10;Description automatically generated">
            <a:extLst>
              <a:ext uri="{FF2B5EF4-FFF2-40B4-BE49-F238E27FC236}">
                <a16:creationId xmlns:a16="http://schemas.microsoft.com/office/drawing/2014/main" id="{CDD8B8D1-6AC7-4FAC-A0B1-5049D08A04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680" y="3081517"/>
            <a:ext cx="5973160" cy="2367176"/>
          </a:xfrm>
        </p:spPr>
      </p:pic>
      <p:pic>
        <p:nvPicPr>
          <p:cNvPr id="7" name="Picture 6" descr="A close up of greens&#10;&#10;Description automatically generated">
            <a:extLst>
              <a:ext uri="{FF2B5EF4-FFF2-40B4-BE49-F238E27FC236}">
                <a16:creationId xmlns:a16="http://schemas.microsoft.com/office/drawing/2014/main" id="{F8C954CF-3826-46B8-9A0D-0D9CE32D8D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045" y="1027906"/>
            <a:ext cx="6095998" cy="1946509"/>
          </a:xfrm>
          <a:prstGeom prst="rect">
            <a:avLst/>
          </a:prstGeom>
        </p:spPr>
      </p:pic>
      <p:sp>
        <p:nvSpPr>
          <p:cNvPr id="6" name="Content Placeholder 45">
            <a:extLst>
              <a:ext uri="{FF2B5EF4-FFF2-40B4-BE49-F238E27FC236}">
                <a16:creationId xmlns:a16="http://schemas.microsoft.com/office/drawing/2014/main" id="{26D92DD8-32B3-462A-A39F-65EEFF120285}"/>
              </a:ext>
            </a:extLst>
          </p:cNvPr>
          <p:cNvSpPr txBox="1">
            <a:spLocks/>
          </p:cNvSpPr>
          <p:nvPr/>
        </p:nvSpPr>
        <p:spPr>
          <a:xfrm>
            <a:off x="126310" y="1346662"/>
            <a:ext cx="5424520" cy="5374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Both samples of baby romaine had red/brown stems and some brown lesions near the stems</a:t>
            </a:r>
          </a:p>
          <a:p>
            <a:r>
              <a:rPr lang="en-US" sz="2600" dirty="0"/>
              <a:t>There was some mildew (black spots) in the outer leaves</a:t>
            </a:r>
          </a:p>
          <a:p>
            <a:r>
              <a:rPr lang="en-US" sz="2600" dirty="0"/>
              <a:t>Taste was good</a:t>
            </a:r>
          </a:p>
          <a:p>
            <a:r>
              <a:rPr lang="en-US" sz="2600" dirty="0"/>
              <a:t>Texture was crisp</a:t>
            </a:r>
          </a:p>
        </p:txBody>
      </p:sp>
    </p:spTree>
    <p:extLst>
      <p:ext uri="{BB962C8B-B14F-4D97-AF65-F5344CB8AC3E}">
        <p14:creationId xmlns:p14="http://schemas.microsoft.com/office/powerpoint/2010/main" val="9682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19611</TotalTime>
  <Words>1489</Words>
  <Application>Microsoft Office PowerPoint</Application>
  <PresentationFormat>Widescreen</PresentationFormat>
  <Paragraphs>187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Office Theme</vt:lpstr>
      <vt:lpstr>Springworks Farm Preliminary Study </vt:lpstr>
      <vt:lpstr>Summary and Conclusions</vt:lpstr>
      <vt:lpstr>Summary and Conclusions</vt:lpstr>
      <vt:lpstr>Results and Discussion:  </vt:lpstr>
      <vt:lpstr>Internal Temperature</vt:lpstr>
      <vt:lpstr>Visual Quality and Taste</vt:lpstr>
      <vt:lpstr>PowerPoint Presentation</vt:lpstr>
      <vt:lpstr>Day 7 – Green Leaf</vt:lpstr>
      <vt:lpstr>Day 7 – Baby Romaine</vt:lpstr>
      <vt:lpstr>Day 9 – Green Leaf </vt:lpstr>
      <vt:lpstr>Day 9 – Baby Romaine</vt:lpstr>
      <vt:lpstr>Day 12 –Green Leaf</vt:lpstr>
      <vt:lpstr>Day 14 – Green Leaf</vt:lpstr>
      <vt:lpstr>Day 17 – Green Leaf</vt:lpstr>
      <vt:lpstr> Materials and Methods</vt:lpstr>
      <vt:lpstr>Procedures: Quality Testing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Lēf Farms Preliminary Study</dc:title>
  <dc:creator>Gabriela Hernandez</dc:creator>
  <cp:lastModifiedBy>Gabriela Hernandez</cp:lastModifiedBy>
  <cp:revision>255</cp:revision>
  <dcterms:created xsi:type="dcterms:W3CDTF">2018-09-26T18:05:44Z</dcterms:created>
  <dcterms:modified xsi:type="dcterms:W3CDTF">2019-02-07T20:28:38Z</dcterms:modified>
</cp:coreProperties>
</file>